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13"/>
  </p:notesMasterIdLst>
  <p:handoutMasterIdLst>
    <p:handoutMasterId r:id="rId14"/>
  </p:handoutMasterIdLst>
  <p:sldIdLst>
    <p:sldId id="256" r:id="rId2"/>
    <p:sldId id="257" r:id="rId3"/>
    <p:sldId id="258" r:id="rId4"/>
    <p:sldId id="259" r:id="rId5"/>
    <p:sldId id="270" r:id="rId6"/>
    <p:sldId id="260" r:id="rId7"/>
    <p:sldId id="261" r:id="rId8"/>
    <p:sldId id="264" r:id="rId9"/>
    <p:sldId id="269" r:id="rId10"/>
    <p:sldId id="265" r:id="rId11"/>
    <p:sldId id="26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6600"/>
    <a:srgbClr val="F5DC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4" autoAdjust="0"/>
  </p:normalViewPr>
  <p:slideViewPr>
    <p:cSldViewPr snapToGrid="0">
      <p:cViewPr varScale="1">
        <p:scale>
          <a:sx n="70" d="100"/>
          <a:sy n="70" d="100"/>
        </p:scale>
        <p:origin x="132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9" d="100"/>
          <a:sy n="89" d="100"/>
        </p:scale>
        <p:origin x="-378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numCol="1"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numCol="1" rtlCol="0"/>
          <a:lstStyle>
            <a:lvl1pPr algn="r">
              <a:defRPr sz="1200"/>
            </a:lvl1pPr>
          </a:lstStyle>
          <a:p>
            <a:fld id="{FBD225C9-846E-4E62-8A92-1A62944F6941}" type="datetimeFigureOut">
              <a:rPr lang="en-US" smtClean="0"/>
              <a:t>9/19/2017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numCol="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numCol="1" rtlCol="0" anchor="b"/>
          <a:lstStyle>
            <a:lvl1pPr algn="r">
              <a:defRPr sz="1200"/>
            </a:lvl1pPr>
          </a:lstStyle>
          <a:p>
            <a:fld id="{D399A69C-2E3C-4EA0-A88C-762A3764E1F0}" type="slidenum">
              <a:rPr lang="en-US" smtClean="0"/>
              <a:t>‹#›</a:t>
            </a:fld>
            <a:endParaRPr lang="en-US"/>
          </a:p>
        </p:txBody>
      </p:sp>
    </p:spTree>
    <p:extLst>
      <p:ext uri="{BB962C8B-B14F-4D97-AF65-F5344CB8AC3E}">
        <p14:creationId xmlns:p14="http://schemas.microsoft.com/office/powerpoint/2010/main" val="1789311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numCol="1"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numCol="1" rtlCol="0"/>
          <a:lstStyle>
            <a:lvl1pPr algn="r">
              <a:defRPr sz="1200"/>
            </a:lvl1pPr>
          </a:lstStyle>
          <a:p>
            <a:fld id="{4F89EDAA-F272-46E1-82B5-5E3B194E8F0E}" type="datetimeFigureOut">
              <a:rPr lang="en-US" smtClean="0"/>
              <a:pPr/>
              <a:t>9/19/2017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numCol="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numCol="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numCol="1" rtlCol="0" anchor="b"/>
          <a:lstStyle>
            <a:lvl1pPr algn="r">
              <a:defRPr sz="1200"/>
            </a:lvl1pPr>
          </a:lstStyle>
          <a:p>
            <a:fld id="{C91F510E-CD92-4F96-8DD8-D432786BD776}" type="slidenum">
              <a:rPr lang="en-US" smtClean="0"/>
              <a:pPr/>
              <a:t>‹#›</a:t>
            </a:fld>
            <a:endParaRPr lang="en-US"/>
          </a:p>
        </p:txBody>
      </p:sp>
    </p:spTree>
    <p:extLst>
      <p:ext uri="{BB962C8B-B14F-4D97-AF65-F5344CB8AC3E}">
        <p14:creationId xmlns:p14="http://schemas.microsoft.com/office/powerpoint/2010/main" val="18084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F510E-CD92-4F96-8DD8-D432786BD776}" type="slidenum">
              <a:rPr lang="en-US" smtClean="0"/>
              <a:pPr/>
              <a:t>8</a:t>
            </a:fld>
            <a:endParaRPr lang="en-US"/>
          </a:p>
        </p:txBody>
      </p:sp>
    </p:spTree>
    <p:extLst>
      <p:ext uri="{BB962C8B-B14F-4D97-AF65-F5344CB8AC3E}">
        <p14:creationId xmlns:p14="http://schemas.microsoft.com/office/powerpoint/2010/main" val="2113380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879475" y="2130425"/>
            <a:ext cx="7578725" cy="1470025"/>
          </a:xfrm>
        </p:spPr>
        <p:txBody>
          <a:bodyPr numCol="1"/>
          <a:lstStyle>
            <a:lvl1pPr>
              <a:defRPr sz="3200">
                <a:solidFill>
                  <a:schemeClr val="accent2">
                    <a:lumMod val="75000"/>
                  </a:schemeClr>
                </a:solidFill>
                <a:latin typeface="Calibri" panose="020F0502020204030204" pitchFamily="34" charset="0"/>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1371600" y="3886200"/>
            <a:ext cx="6400800" cy="1752600"/>
          </a:xfrm>
        </p:spPr>
        <p:txBody>
          <a:bodyPr numCol="1"/>
          <a:lstStyle>
            <a:lvl1pPr marL="0" indent="0">
              <a:buFontTx/>
              <a:buNone/>
              <a:defRPr sz="1800">
                <a:latin typeface="Calibri" panose="020F0502020204030204" pitchFamily="34" charset="0"/>
              </a:defRPr>
            </a:lvl1pPr>
          </a:lstStyle>
          <a:p>
            <a:r>
              <a:rPr lang="en-US"/>
              <a:t>Click to edit Master subtitle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54825" y="131885"/>
            <a:ext cx="1615440" cy="1546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858251" y="263487"/>
            <a:ext cx="7842250" cy="1143000"/>
          </a:xfrm>
        </p:spPr>
        <p:txBody>
          <a:bodyPr numCol="1"/>
          <a:lstStyle>
            <a:lvl1pPr>
              <a:defRPr sz="2000" baseline="0">
                <a:latin typeface="Calibri" panose="020F0502020204030204" pitchFamily="34" charset="0"/>
              </a:defRPr>
            </a:lvl1pPr>
          </a:lstStyle>
          <a:p>
            <a:r>
              <a:rPr lang="en-US"/>
              <a:t>Click to edit Master title style</a:t>
            </a:r>
            <a:endParaRPr lang="en-US" dirty="0"/>
          </a:p>
        </p:txBody>
      </p:sp>
      <p:sp>
        <p:nvSpPr>
          <p:cNvPr id="6" name="Content Placeholder 2"/>
          <p:cNvSpPr>
            <a:spLocks noGrp="1"/>
          </p:cNvSpPr>
          <p:nvPr>
            <p:ph idx="1"/>
          </p:nvPr>
        </p:nvSpPr>
        <p:spPr>
          <a:xfrm>
            <a:off x="860425" y="1600200"/>
            <a:ext cx="7826375" cy="4525963"/>
          </a:xfrm>
        </p:spPr>
        <p:txBody>
          <a:bodyPr numCol="1"/>
          <a:lstStyle>
            <a:lvl1pPr>
              <a:defRPr sz="1600" baseline="0">
                <a:latin typeface="Calibri Light" panose="020F0302020204030204" pitchFamily="34" charset="0"/>
              </a:defRPr>
            </a:lvl1pPr>
            <a:lvl2pPr>
              <a:defRPr sz="1400" baseline="0">
                <a:latin typeface="Calibri Light" panose="020F0302020204030204" pitchFamily="34" charset="0"/>
              </a:defRPr>
            </a:lvl2pPr>
          </a:lstStyle>
          <a:p>
            <a:pPr lvl="0"/>
            <a:r>
              <a:rPr lang="en-US"/>
              <a:t>Click to edit Master text styles</a:t>
            </a:r>
          </a:p>
          <a:p>
            <a:pPr lvl="1"/>
            <a:r>
              <a:rPr lang="en-US"/>
              <a:t>Second level</a:t>
            </a:r>
          </a:p>
        </p:txBody>
      </p:sp>
      <p:sp>
        <p:nvSpPr>
          <p:cNvPr id="4" name="Rectangle 4"/>
          <p:cNvSpPr>
            <a:spLocks noGrp="1" noChangeArrowheads="1"/>
          </p:cNvSpPr>
          <p:nvPr>
            <p:ph type="dt" sz="half" idx="10"/>
          </p:nvPr>
        </p:nvSpPr>
        <p:spPr>
          <a:xfrm>
            <a:off x="858251" y="6245225"/>
            <a:ext cx="3665621" cy="476250"/>
          </a:xfrm>
          <a:prstGeom prst="rect">
            <a:avLst/>
          </a:prstGeom>
          <a:noFill/>
        </p:spPr>
        <p:txBody>
          <a:bodyPr numCol="1"/>
          <a:lstStyle>
            <a:lvl1pPr>
              <a:defRPr sz="1200">
                <a:solidFill>
                  <a:schemeClr val="accent2">
                    <a:lumMod val="75000"/>
                  </a:schemeClr>
                </a:solidFill>
                <a:latin typeface="Calibri Light" panose="020F0302020204030204" pitchFamily="34" charset="0"/>
              </a:defRPr>
            </a:lvl1pPr>
          </a:lstStyle>
          <a:p>
            <a:pPr>
              <a:defRPr/>
            </a:pPr>
            <a:r>
              <a:rPr lang="en-US" sz="1100"/>
              <a:t>Controller's Office ● City and County of San Francisco </a:t>
            </a:r>
            <a:endParaRPr lang="en-US" sz="1400" dirty="0">
              <a:latin typeface="Calibri" panose="020F0502020204030204" pitchFamily="34" charset="0"/>
            </a:endParaRPr>
          </a:p>
        </p:txBody>
      </p:sp>
      <p:sp>
        <p:nvSpPr>
          <p:cNvPr id="7" name="Slide Number Placeholder 10"/>
          <p:cNvSpPr>
            <a:spLocks noGrp="1"/>
          </p:cNvSpPr>
          <p:nvPr>
            <p:ph type="sldNum" sz="quarter" idx="12"/>
          </p:nvPr>
        </p:nvSpPr>
        <p:spPr>
          <a:xfrm>
            <a:off x="6553199" y="6356350"/>
            <a:ext cx="2141621" cy="365125"/>
          </a:xfrm>
        </p:spPr>
        <p:txBody>
          <a:bodyPr numCol="1"/>
          <a:lstStyle>
            <a:lvl1pPr algn="r">
              <a:defRPr sz="1200"/>
            </a:lvl1pPr>
          </a:lstStyle>
          <a:p>
            <a:pPr>
              <a:defRPr/>
            </a:pPr>
            <a:fld id="{1A006D75-9FDD-4679-A0DB-05EDA6D1BBC7}" type="slidenum">
              <a:rPr lang="en-US"/>
              <a:pPr>
                <a:defRPr/>
              </a:pPr>
              <a:t>‹#›</a:t>
            </a:fld>
            <a:endParaRPr lang="en-US" dirty="0"/>
          </a:p>
        </p:txBody>
      </p:sp>
    </p:spTree>
    <p:extLst>
      <p:ext uri="{BB962C8B-B14F-4D97-AF65-F5344CB8AC3E}">
        <p14:creationId xmlns:p14="http://schemas.microsoft.com/office/powerpoint/2010/main" val="31518692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844550" y="274638"/>
            <a:ext cx="78422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a:xfrm>
            <a:off x="860425" y="1600200"/>
            <a:ext cx="78263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6154" name="Line 10"/>
          <p:cNvSpPr>
            <a:spLocks noChangeShapeType="1"/>
          </p:cNvSpPr>
          <p:nvPr/>
        </p:nvSpPr>
        <p:spPr>
          <a:xfrm>
            <a:off x="857250" y="1412875"/>
            <a:ext cx="7807325" cy="0"/>
          </a:xfrm>
          <a:prstGeom prst="line">
            <a:avLst/>
          </a:prstGeom>
          <a:noFill/>
          <a:ln w="38100">
            <a:solidFill>
              <a:schemeClr val="accent2"/>
            </a:solidFill>
            <a:round/>
            <a:headEnd/>
            <a:tailEnd/>
          </a:ln>
          <a:effectLst/>
        </p:spPr>
        <p:txBody>
          <a:bodyPr numCol="1"/>
          <a:lstStyle/>
          <a:p>
            <a:pPr>
              <a:spcBef>
                <a:spcPts val="0"/>
              </a:spcBef>
              <a:spcAft>
                <a:spcPts val="0"/>
              </a:spcAft>
              <a:defRPr/>
            </a:pPr>
            <a:endParaRPr lang="en-US">
              <a:latin typeface="+mn-lt"/>
            </a:endParaRPr>
          </a:p>
        </p:txBody>
      </p:sp>
      <p:sp>
        <p:nvSpPr>
          <p:cNvPr id="12" name="Slide Number Placeholder 11"/>
          <p:cNvSpPr>
            <a:spLocks noGrp="1"/>
          </p:cNvSpPr>
          <p:nvPr>
            <p:ph type="sldNum" sz="quarter" idx="4"/>
          </p:nvPr>
        </p:nvSpPr>
        <p:spPr>
          <a:xfrm>
            <a:off x="6553200" y="6356350"/>
            <a:ext cx="1981200" cy="365125"/>
          </a:xfrm>
          <a:prstGeom prst="rect">
            <a:avLst/>
          </a:prstGeom>
        </p:spPr>
        <p:txBody>
          <a:bodyPr vert="horz" lIns="91440" tIns="45720" rIns="91440" bIns="45720" numCol="1" rtlCol="0" anchor="ctr"/>
          <a:lstStyle>
            <a:lvl1pPr algn="r">
              <a:defRPr sz="1200">
                <a:solidFill>
                  <a:schemeClr val="tx1">
                    <a:tint val="75000"/>
                  </a:schemeClr>
                </a:solidFill>
                <a:latin typeface="Calibri Light" panose="020F0302020204030204" pitchFamily="34" charset="0"/>
              </a:defRPr>
            </a:lvl1pPr>
          </a:lstStyle>
          <a:p>
            <a:fld id="{3590B462-277D-459C-9334-A370E2F9F795}" type="slidenum">
              <a:rPr lang="en-US" smtClean="0"/>
              <a:pPr/>
              <a:t>‹#›</a:t>
            </a:fld>
            <a:endParaRPr lang="en-US"/>
          </a:p>
        </p:txBody>
      </p:sp>
      <p:sp>
        <p:nvSpPr>
          <p:cNvPr id="3" name="Footer Placeholder 2"/>
          <p:cNvSpPr>
            <a:spLocks noGrp="1"/>
          </p:cNvSpPr>
          <p:nvPr>
            <p:ph type="ftr" sz="quarter" idx="3"/>
          </p:nvPr>
        </p:nvSpPr>
        <p:spPr>
          <a:xfrm>
            <a:off x="874295" y="6356350"/>
            <a:ext cx="5145505"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Lst>
  <p:hf hdr="0" ftr="0"/>
  <p:txStyles>
    <p:titleStyle>
      <a:lvl1pPr algn="l" rtl="0" eaLnBrk="1" fontAlgn="base" hangingPunct="1">
        <a:spcBef>
          <a:spcPct val="0"/>
        </a:spcBef>
        <a:spcAft>
          <a:spcPct val="0"/>
        </a:spcAft>
        <a:defRPr sz="20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3200">
          <a:solidFill>
            <a:schemeClr val="tx2"/>
          </a:solidFill>
          <a:latin typeface="Tahoma" pitchFamily="34" charset="0"/>
        </a:defRPr>
      </a:lvl2pPr>
      <a:lvl3pPr algn="l" rtl="0" eaLnBrk="1" fontAlgn="base" hangingPunct="1">
        <a:spcBef>
          <a:spcPct val="0"/>
        </a:spcBef>
        <a:spcAft>
          <a:spcPct val="0"/>
        </a:spcAft>
        <a:defRPr sz="3200">
          <a:solidFill>
            <a:schemeClr val="tx2"/>
          </a:solidFill>
          <a:latin typeface="Tahoma" pitchFamily="34" charset="0"/>
        </a:defRPr>
      </a:lvl3pPr>
      <a:lvl4pPr algn="l" rtl="0" eaLnBrk="1" fontAlgn="base" hangingPunct="1">
        <a:spcBef>
          <a:spcPct val="0"/>
        </a:spcBef>
        <a:spcAft>
          <a:spcPct val="0"/>
        </a:spcAft>
        <a:defRPr sz="3200">
          <a:solidFill>
            <a:schemeClr val="tx2"/>
          </a:solidFill>
          <a:latin typeface="Tahoma" pitchFamily="34" charset="0"/>
        </a:defRPr>
      </a:lvl4pPr>
      <a:lvl5pPr algn="l" rtl="0" eaLnBrk="1" fontAlgn="base" hangingPunct="1">
        <a:spcBef>
          <a:spcPct val="0"/>
        </a:spcBef>
        <a:spcAft>
          <a:spcPct val="0"/>
        </a:spcAft>
        <a:defRPr sz="3200">
          <a:solidFill>
            <a:schemeClr val="tx2"/>
          </a:solidFill>
          <a:latin typeface="Tahoma" pitchFamily="34" charset="0"/>
        </a:defRPr>
      </a:lvl5pPr>
      <a:lvl6pPr marL="457200" algn="l" rtl="0" eaLnBrk="1" fontAlgn="base" hangingPunct="1">
        <a:spcBef>
          <a:spcPct val="0"/>
        </a:spcBef>
        <a:spcAft>
          <a:spcPct val="0"/>
        </a:spcAft>
        <a:defRPr sz="3200">
          <a:solidFill>
            <a:schemeClr val="tx2"/>
          </a:solidFill>
          <a:latin typeface="Tahoma" pitchFamily="34" charset="0"/>
        </a:defRPr>
      </a:lvl6pPr>
      <a:lvl7pPr marL="914400" algn="l" rtl="0" eaLnBrk="1" fontAlgn="base" hangingPunct="1">
        <a:spcBef>
          <a:spcPct val="0"/>
        </a:spcBef>
        <a:spcAft>
          <a:spcPct val="0"/>
        </a:spcAft>
        <a:defRPr sz="3200">
          <a:solidFill>
            <a:schemeClr val="tx2"/>
          </a:solidFill>
          <a:latin typeface="Tahoma" pitchFamily="34" charset="0"/>
        </a:defRPr>
      </a:lvl7pPr>
      <a:lvl8pPr marL="1371600" algn="l" rtl="0" eaLnBrk="1" fontAlgn="base" hangingPunct="1">
        <a:spcBef>
          <a:spcPct val="0"/>
        </a:spcBef>
        <a:spcAft>
          <a:spcPct val="0"/>
        </a:spcAft>
        <a:defRPr sz="3200">
          <a:solidFill>
            <a:schemeClr val="tx2"/>
          </a:solidFill>
          <a:latin typeface="Tahoma" pitchFamily="34" charset="0"/>
        </a:defRPr>
      </a:lvl8pPr>
      <a:lvl9pPr marL="1828800" algn="l" rtl="0" eaLnBrk="1" fontAlgn="base" hangingPunct="1">
        <a:spcBef>
          <a:spcPct val="0"/>
        </a:spcBef>
        <a:spcAft>
          <a:spcPct val="0"/>
        </a:spcAft>
        <a:defRPr sz="32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1600">
          <a:solidFill>
            <a:schemeClr val="tx1"/>
          </a:solidFill>
          <a:latin typeface="Calibri Light" panose="020F0302020204030204" pitchFamily="34" charset="0"/>
          <a:ea typeface="+mn-ea"/>
          <a:cs typeface="+mn-cs"/>
        </a:defRPr>
      </a:lvl1pPr>
      <a:lvl2pPr marL="742950" indent="-285750" algn="l" rtl="0" eaLnBrk="1" fontAlgn="base" hangingPunct="1">
        <a:spcBef>
          <a:spcPct val="20000"/>
        </a:spcBef>
        <a:spcAft>
          <a:spcPct val="0"/>
        </a:spcAft>
        <a:buChar char="–"/>
        <a:defRPr sz="1200">
          <a:solidFill>
            <a:schemeClr val="tx1"/>
          </a:solidFill>
          <a:latin typeface="Calibri Light" panose="020F0302020204030204" pitchFamily="34" charset="0"/>
        </a:defRPr>
      </a:lvl2pPr>
      <a:lvl3pPr marL="1143000" indent="-228600" algn="l" rtl="0" eaLnBrk="1" fontAlgn="base" hangingPunct="1">
        <a:spcBef>
          <a:spcPct val="20000"/>
        </a:spcBef>
        <a:spcAft>
          <a:spcPct val="0"/>
        </a:spcAft>
        <a:buChar char="•"/>
        <a:defRPr sz="1400">
          <a:solidFill>
            <a:schemeClr val="tx1"/>
          </a:solidFill>
          <a:latin typeface="+mn-lt"/>
        </a:defRPr>
      </a:lvl3pPr>
      <a:lvl4pPr marL="1600200" indent="-228600" algn="l" rtl="0" eaLnBrk="1" fontAlgn="base" hangingPunct="1">
        <a:spcBef>
          <a:spcPct val="20000"/>
        </a:spcBef>
        <a:spcAft>
          <a:spcPct val="0"/>
        </a:spcAft>
        <a:buChar char="–"/>
        <a:defRPr sz="1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numCol="1"/>
          <a:lstStyle/>
          <a:p>
            <a:r>
              <a:rPr lang="en-US" sz="2800" dirty="0"/>
              <a:t>The Effect of Construction on Local Businesses:</a:t>
            </a:r>
          </a:p>
          <a:p>
            <a:r>
              <a:rPr lang="en-US" sz="2800" dirty="0"/>
              <a:t>Interim Project </a:t>
            </a:r>
            <a:r>
              <a:rPr sz="2800" dirty="0"/>
              <a:t>Update</a:t>
            </a:r>
          </a:p>
        </p:txBody>
      </p:sp>
      <p:sp>
        <p:nvSpPr>
          <p:cNvPr id="3075" name="Subtitle 2"/>
          <p:cNvSpPr>
            <a:spLocks noGrp="1"/>
          </p:cNvSpPr>
          <p:nvPr>
            <p:ph type="subTitle" idx="1"/>
          </p:nvPr>
        </p:nvSpPr>
        <p:spPr/>
        <p:txBody>
          <a:bodyPr numCol="1"/>
          <a:lstStyle/>
          <a:p>
            <a:r>
              <a:rPr lang="en-US" sz="1400" dirty="0"/>
              <a:t>Controller's Office</a:t>
            </a:r>
          </a:p>
          <a:p>
            <a:r>
              <a:rPr lang="en-US" sz="1400" dirty="0"/>
              <a:t>City and County of San Francisco</a:t>
            </a:r>
          </a:p>
          <a:p>
            <a:r>
              <a:rPr lang="en-US" sz="1400" dirty="0"/>
              <a:t>September 20,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The </a:t>
            </a:r>
            <a:r>
              <a:rPr lang="en-US" dirty="0"/>
              <a:t>Average Change in Sales Tax</a:t>
            </a:r>
            <a:r>
              <a:rPr dirty="0"/>
              <a:t> after Construction</a:t>
            </a:r>
            <a:endParaRPr lang="en-US" dirty="0"/>
          </a:p>
        </p:txBody>
      </p:sp>
      <p:sp>
        <p:nvSpPr>
          <p:cNvPr id="4" name="Rectangle 4"/>
          <p:cNvSpPr>
            <a:spLocks noGrp="1" noChangeArrowheads="1"/>
          </p:cNvSpPr>
          <p:nvPr>
            <p:ph type="dt" sz="half" idx="10"/>
          </p:nvPr>
        </p:nvSpPr>
        <p:spPr/>
        <p:txBody>
          <a:bodyPr numCol="1"/>
          <a:lstStyle>
            <a:lvl1pPr>
              <a:defRPr sz="1200">
                <a:solidFill>
                  <a:schemeClr val="accent2">
                    <a:lumMod val="75000"/>
                  </a:schemeClr>
                </a:solidFill>
                <a:latin typeface="Calibri Light" panose="020F0302020204030204" pitchFamily="34" charset="0"/>
              </a:defRPr>
            </a:lvl1pPr>
          </a:lstStyle>
          <a:p>
            <a:pPr>
              <a:defRPr/>
            </a:pPr>
            <a:r>
              <a:rPr lang="en-US" sz="1100"/>
              <a:t>Controller's Office ● City and County of San Francisco </a:t>
            </a:r>
            <a:endParaRPr lang="en-US" sz="1400" dirty="0">
              <a:latin typeface="Calibri" panose="020F0502020204030204" pitchFamily="34" charset="0"/>
            </a:endParaRPr>
          </a:p>
        </p:txBody>
      </p:sp>
      <p:sp>
        <p:nvSpPr>
          <p:cNvPr id="7" name="Slide Number Placeholder 10"/>
          <p:cNvSpPr>
            <a:spLocks noGrp="1"/>
          </p:cNvSpPr>
          <p:nvPr>
            <p:ph type="sldNum" sz="quarter" idx="12"/>
          </p:nvPr>
        </p:nvSpPr>
        <p:spPr/>
        <p:txBody>
          <a:bodyPr numCol="1"/>
          <a:lstStyle>
            <a:lvl1pPr algn="r">
              <a:defRPr sz="1200"/>
            </a:lvl1pPr>
          </a:lstStyle>
          <a:p>
            <a:pPr>
              <a:defRPr/>
            </a:pPr>
            <a:fld id="{1A006D75-9FDD-4679-A0DB-05EDA6D1BBC7}" type="slidenum">
              <a:rPr lang="en-US"/>
              <a:pPr>
                <a:defRPr/>
              </a:pPr>
              <a:t>10</a:t>
            </a:fld>
            <a:endParaRPr lang="en-US" dirty="0"/>
          </a:p>
        </p:txBody>
      </p:sp>
      <p:sp>
        <p:nvSpPr>
          <p:cNvPr id="9" name="TextBox 8"/>
          <p:cNvSpPr txBox="1"/>
          <p:nvPr/>
        </p:nvSpPr>
        <p:spPr>
          <a:xfrm>
            <a:off x="858251" y="5803075"/>
            <a:ext cx="7739839" cy="461665"/>
          </a:xfrm>
          <a:prstGeom prst="rect">
            <a:avLst/>
          </a:prstGeom>
          <a:noFill/>
        </p:spPr>
        <p:txBody>
          <a:bodyPr wrap="square" rtlCol="0">
            <a:spAutoFit/>
          </a:bodyPr>
          <a:lstStyle/>
          <a:p>
            <a:r>
              <a:rPr lang="en-US" sz="1200" dirty="0"/>
              <a:t>Note: Dashes indicate the estimated average change was not statistically significant. The later years for Castro and West Portal are not estimated because the end dates for construction are 2014 and 2016, respectively. </a:t>
            </a:r>
          </a:p>
        </p:txBody>
      </p:sp>
      <p:pic>
        <p:nvPicPr>
          <p:cNvPr id="5" name="Content Placeholder 4">
            <a:extLst>
              <a:ext uri="{FF2B5EF4-FFF2-40B4-BE49-F238E27FC236}">
                <a16:creationId xmlns:a16="http://schemas.microsoft.com/office/drawing/2014/main" id="{4DC6AF31-2D12-4D0D-AD98-79D92FB28BD1}"/>
              </a:ext>
            </a:extLst>
          </p:cNvPr>
          <p:cNvPicPr>
            <a:picLocks noGrp="1" noChangeAspect="1"/>
          </p:cNvPicPr>
          <p:nvPr>
            <p:ph idx="1"/>
          </p:nvPr>
        </p:nvPicPr>
        <p:blipFill>
          <a:blip r:embed="rId2"/>
          <a:stretch>
            <a:fillRect/>
          </a:stretch>
        </p:blipFill>
        <p:spPr>
          <a:xfrm>
            <a:off x="1085494" y="1513854"/>
            <a:ext cx="7387764" cy="428922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Interim Findings and </a:t>
            </a:r>
            <a:r>
              <a:rPr dirty="0"/>
              <a:t>Next Steps</a:t>
            </a:r>
            <a:endParaRPr lang="en-US" dirty="0"/>
          </a:p>
        </p:txBody>
      </p:sp>
      <p:sp>
        <p:nvSpPr>
          <p:cNvPr id="6" name="Content Placeholder 2"/>
          <p:cNvSpPr>
            <a:spLocks noGrp="1"/>
          </p:cNvSpPr>
          <p:nvPr>
            <p:ph idx="1"/>
          </p:nvPr>
        </p:nvSpPr>
        <p:spPr/>
        <p:txBody>
          <a:bodyPr/>
          <a:lstStyle/>
          <a:p>
            <a:r>
              <a:rPr lang="en-US" sz="1800" dirty="0"/>
              <a:t>Our review thus far shows the effect construction has on local businesses varies by project. Retailers were negatively impacted in the two construction zones with the longest project duration. Post-construction, two zones remained below their pre-construction level, and two had increased sales in the years after construction.</a:t>
            </a:r>
          </a:p>
          <a:p>
            <a:endParaRPr lang="en-US" sz="1800" dirty="0"/>
          </a:p>
          <a:p>
            <a:r>
              <a:rPr sz="1800" dirty="0"/>
              <a:t>We continue to look at additional construction zones.</a:t>
            </a:r>
            <a:r>
              <a:rPr lang="en-US" sz="1800" dirty="0"/>
              <a:t> </a:t>
            </a:r>
            <a:r>
              <a:rPr sz="1800" dirty="0"/>
              <a:t>In particular, we are researching T-Third </a:t>
            </a:r>
            <a:r>
              <a:rPr lang="en-US" sz="1800" dirty="0"/>
              <a:t>construction </a:t>
            </a:r>
            <a:r>
              <a:rPr sz="1800" dirty="0"/>
              <a:t>as it may be the project most comparable to </a:t>
            </a:r>
            <a:r>
              <a:rPr lang="en-US" sz="1800" dirty="0"/>
              <a:t>the </a:t>
            </a:r>
            <a:r>
              <a:rPr sz="1800" dirty="0"/>
              <a:t>Central Subway</a:t>
            </a:r>
            <a:r>
              <a:rPr lang="en-US" sz="1800" dirty="0"/>
              <a:t> project</a:t>
            </a:r>
            <a:r>
              <a:rPr sz="1800" dirty="0"/>
              <a:t>.</a:t>
            </a:r>
            <a:endParaRPr lang="en-US" sz="1800" dirty="0"/>
          </a:p>
          <a:p>
            <a:endParaRPr lang="en-US" sz="1800" dirty="0"/>
          </a:p>
          <a:p>
            <a:r>
              <a:rPr sz="1800" dirty="0"/>
              <a:t>We</a:t>
            </a:r>
            <a:r>
              <a:rPr lang="en-US" sz="1800" dirty="0"/>
              <a:t> will present final results to the Board as our analysis is completed.</a:t>
            </a:r>
            <a:endParaRPr sz="1800" dirty="0"/>
          </a:p>
          <a:p>
            <a:endParaRPr dirty="0"/>
          </a:p>
          <a:p>
            <a:endParaRPr dirty="0"/>
          </a:p>
        </p:txBody>
      </p:sp>
      <p:sp>
        <p:nvSpPr>
          <p:cNvPr id="4" name="Rectangle 4"/>
          <p:cNvSpPr>
            <a:spLocks noGrp="1" noChangeArrowheads="1"/>
          </p:cNvSpPr>
          <p:nvPr>
            <p:ph type="dt" sz="half" idx="10"/>
          </p:nvPr>
        </p:nvSpPr>
        <p:spPr/>
        <p:txBody>
          <a:bodyPr numCol="1"/>
          <a:lstStyle>
            <a:lvl1pPr>
              <a:defRPr sz="1200">
                <a:solidFill>
                  <a:schemeClr val="accent2">
                    <a:lumMod val="75000"/>
                  </a:schemeClr>
                </a:solidFill>
                <a:latin typeface="Calibri Light" panose="020F0302020204030204" pitchFamily="34" charset="0"/>
              </a:defRPr>
            </a:lvl1pPr>
          </a:lstStyle>
          <a:p>
            <a:pPr>
              <a:defRPr/>
            </a:pPr>
            <a:r>
              <a:rPr lang="en-US" sz="1100"/>
              <a:t>Controller's Office ● City and County of San Francisco </a:t>
            </a:r>
            <a:endParaRPr lang="en-US" sz="1400" dirty="0">
              <a:latin typeface="Calibri" panose="020F0502020204030204" pitchFamily="34" charset="0"/>
            </a:endParaRPr>
          </a:p>
        </p:txBody>
      </p:sp>
      <p:sp>
        <p:nvSpPr>
          <p:cNvPr id="7" name="Slide Number Placeholder 10"/>
          <p:cNvSpPr>
            <a:spLocks noGrp="1"/>
          </p:cNvSpPr>
          <p:nvPr>
            <p:ph type="sldNum" sz="quarter" idx="12"/>
          </p:nvPr>
        </p:nvSpPr>
        <p:spPr/>
        <p:txBody>
          <a:bodyPr numCol="1"/>
          <a:lstStyle>
            <a:lvl1pPr algn="r">
              <a:defRPr sz="1200"/>
            </a:lvl1pPr>
          </a:lstStyle>
          <a:p>
            <a:pPr>
              <a:defRPr/>
            </a:pPr>
            <a:fld id="{1A006D75-9FDD-4679-A0DB-05EDA6D1BBC7}" type="slidenum">
              <a:rPr lang="en-US"/>
              <a:pPr>
                <a:defRPr/>
              </a:pPr>
              <a:t>11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a:t>
            </a:r>
            <a:r>
              <a:rPr dirty="0"/>
              <a:t>How Do City Construction Projects Affect Local Businesses?</a:t>
            </a:r>
            <a:endParaRPr lang="en-US" dirty="0"/>
          </a:p>
        </p:txBody>
      </p:sp>
      <p:sp>
        <p:nvSpPr>
          <p:cNvPr id="6" name="Content Placeholder 2"/>
          <p:cNvSpPr>
            <a:spLocks noGrp="1"/>
          </p:cNvSpPr>
          <p:nvPr>
            <p:ph idx="1"/>
          </p:nvPr>
        </p:nvSpPr>
        <p:spPr/>
        <p:txBody>
          <a:bodyPr/>
          <a:lstStyle/>
          <a:p>
            <a:r>
              <a:rPr sz="2000" dirty="0"/>
              <a:t>Using sales tax data on individual businesses, we compared retail sales in </a:t>
            </a:r>
            <a:r>
              <a:rPr lang="en-US" sz="2000" dirty="0"/>
              <a:t>six</a:t>
            </a:r>
            <a:r>
              <a:rPr sz="2000" dirty="0"/>
              <a:t> construction zone</a:t>
            </a:r>
            <a:r>
              <a:rPr lang="en-US" sz="2000" dirty="0"/>
              <a:t>s</a:t>
            </a:r>
            <a:r>
              <a:rPr sz="2000" dirty="0"/>
              <a:t> with retail sales in a</a:t>
            </a:r>
            <a:r>
              <a:rPr lang="en-US" sz="2000" dirty="0"/>
              <a:t>ppropriate</a:t>
            </a:r>
            <a:r>
              <a:rPr sz="2000" dirty="0"/>
              <a:t> benchmark area</a:t>
            </a:r>
            <a:r>
              <a:rPr lang="en-US" sz="2000" dirty="0"/>
              <a:t>s</a:t>
            </a:r>
            <a:r>
              <a:rPr sz="2000" dirty="0"/>
              <a:t>.</a:t>
            </a:r>
            <a:endParaRPr lang="en-US" sz="2000" dirty="0"/>
          </a:p>
          <a:p>
            <a:pPr marL="0" indent="0">
              <a:buNone/>
            </a:pPr>
            <a:endParaRPr lang="en-US" sz="2000" dirty="0"/>
          </a:p>
          <a:p>
            <a:r>
              <a:rPr lang="en-US" sz="2000" dirty="0"/>
              <a:t>Our preliminary findings based on these six construction zones is mixed: </a:t>
            </a:r>
          </a:p>
          <a:p>
            <a:pPr lvl="1"/>
            <a:r>
              <a:rPr lang="en-US" sz="1800" dirty="0"/>
              <a:t>Retailers in two construction zones—those with the longest construction period—suffered negative effects during construction. There was no significant effect during construction in the other four zones.</a:t>
            </a:r>
          </a:p>
          <a:p>
            <a:pPr lvl="1"/>
            <a:r>
              <a:rPr lang="en-US" sz="1800" dirty="0"/>
              <a:t>After construction, retailers in two zones remained below their pre-construction level sales. Two other zones showed increased sales for retailers in the years after construction. </a:t>
            </a:r>
          </a:p>
          <a:p>
            <a:pPr marL="457200" lvl="1" indent="0">
              <a:buNone/>
            </a:pPr>
            <a:endParaRPr lang="en-US" sz="1800" dirty="0"/>
          </a:p>
          <a:p>
            <a:endParaRPr dirty="0"/>
          </a:p>
          <a:p>
            <a:endParaRPr dirty="0"/>
          </a:p>
          <a:p>
            <a:endParaRPr dirty="0"/>
          </a:p>
          <a:p>
            <a:endParaRPr dirty="0"/>
          </a:p>
          <a:p>
            <a:endParaRPr dirty="0"/>
          </a:p>
          <a:p>
            <a:endParaRPr dirty="0"/>
          </a:p>
          <a:p>
            <a:endParaRPr dirty="0"/>
          </a:p>
        </p:txBody>
      </p:sp>
      <p:sp>
        <p:nvSpPr>
          <p:cNvPr id="4" name="Rectangle 4"/>
          <p:cNvSpPr>
            <a:spLocks noGrp="1" noChangeArrowheads="1"/>
          </p:cNvSpPr>
          <p:nvPr>
            <p:ph type="dt" sz="half" idx="10"/>
          </p:nvPr>
        </p:nvSpPr>
        <p:spPr/>
        <p:txBody>
          <a:bodyPr numCol="1"/>
          <a:lstStyle>
            <a:lvl1pPr>
              <a:defRPr sz="1200">
                <a:solidFill>
                  <a:schemeClr val="accent2">
                    <a:lumMod val="75000"/>
                  </a:schemeClr>
                </a:solidFill>
                <a:latin typeface="Calibri Light" panose="020F0302020204030204" pitchFamily="34" charset="0"/>
              </a:defRPr>
            </a:lvl1pPr>
          </a:lstStyle>
          <a:p>
            <a:pPr>
              <a:defRPr/>
            </a:pPr>
            <a:r>
              <a:rPr lang="en-US" sz="1100"/>
              <a:t>Controller's Office ● City and County of San Francisco </a:t>
            </a:r>
            <a:endParaRPr lang="en-US" sz="1400" dirty="0">
              <a:latin typeface="Calibri" panose="020F0502020204030204" pitchFamily="34" charset="0"/>
            </a:endParaRPr>
          </a:p>
        </p:txBody>
      </p:sp>
      <p:sp>
        <p:nvSpPr>
          <p:cNvPr id="7" name="Slide Number Placeholder 10"/>
          <p:cNvSpPr>
            <a:spLocks noGrp="1"/>
          </p:cNvSpPr>
          <p:nvPr>
            <p:ph type="sldNum" sz="quarter" idx="12"/>
          </p:nvPr>
        </p:nvSpPr>
        <p:spPr/>
        <p:txBody>
          <a:bodyPr numCol="1"/>
          <a:lstStyle>
            <a:lvl1pPr algn="r">
              <a:defRPr sz="1200"/>
            </a:lvl1pPr>
          </a:lstStyle>
          <a:p>
            <a:pPr>
              <a:defRPr/>
            </a:pPr>
            <a:fld id="{1A006D75-9FDD-4679-A0DB-05EDA6D1BBC7}" type="slidenum">
              <a:rPr lang="en-US"/>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The Effect of Construction on Neighborhoods: Two Previous Studies</a:t>
            </a:r>
          </a:p>
        </p:txBody>
      </p:sp>
      <p:sp>
        <p:nvSpPr>
          <p:cNvPr id="3" name="Content Placeholder 2"/>
          <p:cNvSpPr>
            <a:spLocks noGrp="1"/>
          </p:cNvSpPr>
          <p:nvPr>
            <p:ph idx="1"/>
          </p:nvPr>
        </p:nvSpPr>
        <p:spPr/>
        <p:txBody>
          <a:bodyPr numCol="1"/>
          <a:lstStyle/>
          <a:p>
            <a:r>
              <a:rPr lang="en-US" sz="2000" dirty="0"/>
              <a:t>SFMTA sponsored a study in 2014 that analyzed how construction affected neighborhoods.</a:t>
            </a:r>
          </a:p>
          <a:p>
            <a:pPr lvl="1"/>
            <a:r>
              <a:rPr lang="en-US" sz="1800" dirty="0"/>
              <a:t>The authors compared changes in sales tax revenue in the construction zones to changes in nearby, comparable areas not affected by construction.</a:t>
            </a:r>
          </a:p>
          <a:p>
            <a:pPr lvl="1"/>
            <a:r>
              <a:rPr lang="en-US" sz="1800" dirty="0"/>
              <a:t>The authors found that there was little difference in sales tax revenue between pre-construction and the first year post-construction.</a:t>
            </a:r>
          </a:p>
          <a:p>
            <a:pPr lvl="1"/>
            <a:r>
              <a:rPr lang="en-US" sz="1800" dirty="0"/>
              <a:t>In the second and third years after construction, however, sales tax revenues were about 5% higher than the pre-construction time period.</a:t>
            </a:r>
          </a:p>
          <a:p>
            <a:r>
              <a:rPr lang="en-US" sz="2000" dirty="0"/>
              <a:t>New York City performed an analysis with the same methodology, and found similar results.</a:t>
            </a:r>
            <a:endParaRPr lang="en-US" sz="1800" dirty="0"/>
          </a:p>
          <a:p>
            <a:r>
              <a:rPr sz="2000" dirty="0"/>
              <a:t>Neither study looked at the effect on businesses </a:t>
            </a:r>
            <a:r>
              <a:rPr sz="2000" i="1" dirty="0"/>
              <a:t>during</a:t>
            </a:r>
            <a:r>
              <a:rPr sz="2000" dirty="0"/>
              <a:t> construction.</a:t>
            </a:r>
          </a:p>
          <a:p>
            <a:endParaRPr sz="2000" dirty="0"/>
          </a:p>
        </p:txBody>
      </p:sp>
      <p:sp>
        <p:nvSpPr>
          <p:cNvPr id="4" name="Date Placeholder 3"/>
          <p:cNvSpPr>
            <a:spLocks noGrp="1"/>
          </p:cNvSpPr>
          <p:nvPr>
            <p:ph type="dt" sz="half" idx="10"/>
          </p:nvPr>
        </p:nvSpPr>
        <p:spPr/>
        <p:txBody>
          <a:bodyPr numCol="1"/>
          <a:lstStyle/>
          <a:p>
            <a:pPr>
              <a:defRPr/>
            </a:pPr>
            <a:r>
              <a:rPr lang="en-US" sz="1100"/>
              <a:t>Controller's Office ● City and County of San Francisco </a:t>
            </a:r>
            <a:endParaRPr lang="en-US" sz="1400" dirty="0">
              <a:latin typeface="Calibri" panose="020F0502020204030204" pitchFamily="34" charset="0"/>
            </a:endParaRPr>
          </a:p>
        </p:txBody>
      </p:sp>
      <p:sp>
        <p:nvSpPr>
          <p:cNvPr id="5" name="Slide Number Placeholder 4"/>
          <p:cNvSpPr>
            <a:spLocks noGrp="1"/>
          </p:cNvSpPr>
          <p:nvPr>
            <p:ph type="sldNum" sz="quarter" idx="12"/>
          </p:nvPr>
        </p:nvSpPr>
        <p:spPr/>
        <p:txBody>
          <a:bodyPr numCol="1"/>
          <a:lstStyle/>
          <a:p>
            <a:pPr>
              <a:defRPr/>
            </a:pPr>
            <a:fld id="{1A006D75-9FDD-4679-A0DB-05EDA6D1BBC7}" type="slidenum">
              <a:rPr lang="en-US" smtClean="0"/>
              <a:pPr>
                <a:defRPr/>
              </a:pPr>
              <a:t>3</a:t>
            </a:fld>
            <a:endParaRPr lang="en-US" dirty="0"/>
          </a:p>
        </p:txBody>
      </p:sp>
    </p:spTree>
    <p:extLst>
      <p:ext uri="{BB962C8B-B14F-4D97-AF65-F5344CB8AC3E}">
        <p14:creationId xmlns:p14="http://schemas.microsoft.com/office/powerpoint/2010/main" val="224869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The Effect of Construction on Sales Tax Revenue from Individual Businesses</a:t>
            </a:r>
          </a:p>
        </p:txBody>
      </p:sp>
      <p:sp>
        <p:nvSpPr>
          <p:cNvPr id="3" name="Content Placeholder 2"/>
          <p:cNvSpPr>
            <a:spLocks noGrp="1"/>
          </p:cNvSpPr>
          <p:nvPr>
            <p:ph idx="1"/>
          </p:nvPr>
        </p:nvSpPr>
        <p:spPr/>
        <p:txBody>
          <a:bodyPr numCol="1"/>
          <a:lstStyle/>
          <a:p>
            <a:endParaRPr lang="en-US" sz="1800" dirty="0"/>
          </a:p>
          <a:p>
            <a:r>
              <a:rPr lang="en-US" sz="1800" dirty="0"/>
              <a:t>The SFMTA and NYC studies looked at total tax revenue in construction zones, but they do not directly measure the effect on individual businesses. </a:t>
            </a:r>
          </a:p>
          <a:p>
            <a:pPr lvl="1"/>
            <a:r>
              <a:rPr lang="en-US" sz="1600" dirty="0"/>
              <a:t>Using</a:t>
            </a:r>
            <a:r>
              <a:rPr sz="1600" dirty="0"/>
              <a:t> neighborhood totals, results are driven by the effects on large retailers</a:t>
            </a:r>
            <a:r>
              <a:rPr lang="en-US" sz="1600" dirty="0"/>
              <a:t>.</a:t>
            </a:r>
            <a:endParaRPr sz="1600" dirty="0"/>
          </a:p>
          <a:p>
            <a:pPr lvl="1"/>
            <a:r>
              <a:rPr lang="en-US" sz="1600" dirty="0"/>
              <a:t>Effects on individual businesses can be obscured by looking at neighborhood totals. </a:t>
            </a:r>
            <a:r>
              <a:rPr lang="en-US" sz="1600" dirty="0">
                <a:latin typeface="Calibri Light" panose="020F0302020204030204" pitchFamily="34" charset="0"/>
              </a:rPr>
              <a:t>For example, a neighborhood booming after construction could attract new businesses that compete with established ones.</a:t>
            </a:r>
          </a:p>
          <a:p>
            <a:pPr marL="914400" lvl="2" indent="0">
              <a:buNone/>
            </a:pPr>
            <a:endParaRPr lang="en-US" dirty="0"/>
          </a:p>
          <a:p>
            <a:r>
              <a:rPr lang="en-US" sz="1800" dirty="0"/>
              <a:t>In contrast, w</a:t>
            </a:r>
            <a:r>
              <a:rPr sz="1800" dirty="0"/>
              <a:t>e analyze sales tax data at the level of individual businesses, which allows us to estimate specifically how construction </a:t>
            </a:r>
            <a:r>
              <a:rPr lang="en-US" sz="1800" dirty="0"/>
              <a:t>a</a:t>
            </a:r>
            <a:r>
              <a:rPr sz="1800" dirty="0"/>
              <a:t>ffects local businesses on average</a:t>
            </a:r>
            <a:r>
              <a:rPr lang="en-US" sz="1800" dirty="0"/>
              <a:t>, regardless of business size</a:t>
            </a:r>
            <a:r>
              <a:rPr sz="1800" dirty="0"/>
              <a:t>.</a:t>
            </a:r>
            <a:endParaRPr lang="en-US" sz="1800" dirty="0"/>
          </a:p>
          <a:p>
            <a:pPr marL="0" indent="0">
              <a:buNone/>
            </a:pPr>
            <a:endParaRPr dirty="0"/>
          </a:p>
          <a:p>
            <a:r>
              <a:rPr sz="1800" dirty="0"/>
              <a:t>The Controller's Office's confidentiality agreement with the </a:t>
            </a:r>
            <a:r>
              <a:rPr lang="en-US" sz="1800" dirty="0"/>
              <a:t>State Board of Equalization </a:t>
            </a:r>
            <a:r>
              <a:rPr sz="1800" dirty="0"/>
              <a:t>prohibits us from releasing any information that would disclose the amount of tax paid by any particular business. </a:t>
            </a:r>
          </a:p>
        </p:txBody>
      </p:sp>
      <p:sp>
        <p:nvSpPr>
          <p:cNvPr id="4" name="Date Placeholder 3"/>
          <p:cNvSpPr>
            <a:spLocks noGrp="1"/>
          </p:cNvSpPr>
          <p:nvPr>
            <p:ph type="dt" sz="half" idx="10"/>
          </p:nvPr>
        </p:nvSpPr>
        <p:spPr/>
        <p:txBody>
          <a:bodyPr numCol="1"/>
          <a:lstStyle/>
          <a:p>
            <a:pPr>
              <a:defRPr/>
            </a:pPr>
            <a:r>
              <a:rPr lang="en-US" sz="1100"/>
              <a:t>Controller's Office ● City and County of San Francisco </a:t>
            </a:r>
            <a:endParaRPr lang="en-US" sz="1400" dirty="0">
              <a:latin typeface="Calibri" panose="020F0502020204030204" pitchFamily="34" charset="0"/>
            </a:endParaRPr>
          </a:p>
        </p:txBody>
      </p:sp>
      <p:sp>
        <p:nvSpPr>
          <p:cNvPr id="5" name="Slide Number Placeholder 4"/>
          <p:cNvSpPr>
            <a:spLocks noGrp="1"/>
          </p:cNvSpPr>
          <p:nvPr>
            <p:ph type="sldNum" sz="quarter" idx="12"/>
          </p:nvPr>
        </p:nvSpPr>
        <p:spPr/>
        <p:txBody>
          <a:bodyPr numCol="1"/>
          <a:lstStyle/>
          <a:p>
            <a:pPr>
              <a:defRPr/>
            </a:pPr>
            <a:fld id="{1A006D75-9FDD-4679-A0DB-05EDA6D1BBC7}" type="slidenum">
              <a:rPr lang="en-US" smtClean="0"/>
              <a:pPr>
                <a:defRPr/>
              </a:pPr>
              <a:t>4</a:t>
            </a:fld>
            <a:endParaRPr lang="en-US" dirty="0"/>
          </a:p>
        </p:txBody>
      </p:sp>
    </p:spTree>
    <p:extLst>
      <p:ext uri="{BB962C8B-B14F-4D97-AF65-F5344CB8AC3E}">
        <p14:creationId xmlns:p14="http://schemas.microsoft.com/office/powerpoint/2010/main" val="59861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B3A6-BE55-4A02-93EA-9D1ED20F2647}"/>
              </a:ext>
            </a:extLst>
          </p:cNvPr>
          <p:cNvSpPr>
            <a:spLocks noGrp="1"/>
          </p:cNvSpPr>
          <p:nvPr>
            <p:ph type="title"/>
          </p:nvPr>
        </p:nvSpPr>
        <p:spPr/>
        <p:txBody>
          <a:bodyPr/>
          <a:lstStyle/>
          <a:p>
            <a:r>
              <a:rPr lang="en-US" dirty="0"/>
              <a:t>Limitations of the Analysis</a:t>
            </a:r>
          </a:p>
        </p:txBody>
      </p:sp>
      <p:sp>
        <p:nvSpPr>
          <p:cNvPr id="3" name="Content Placeholder 2">
            <a:extLst>
              <a:ext uri="{FF2B5EF4-FFF2-40B4-BE49-F238E27FC236}">
                <a16:creationId xmlns:a16="http://schemas.microsoft.com/office/drawing/2014/main" id="{31A7BC80-ED4C-4D2B-B001-EBCDEC001984}"/>
              </a:ext>
            </a:extLst>
          </p:cNvPr>
          <p:cNvSpPr>
            <a:spLocks noGrp="1"/>
          </p:cNvSpPr>
          <p:nvPr>
            <p:ph idx="1"/>
          </p:nvPr>
        </p:nvSpPr>
        <p:spPr/>
        <p:txBody>
          <a:bodyPr/>
          <a:lstStyle/>
          <a:p>
            <a:r>
              <a:rPr lang="en-US" sz="2000" dirty="0"/>
              <a:t>The data used in the analysis is limited to taxable sales. To the extent that taxable and non-taxable sales react differently to construction, our analysis would not account for those differences.</a:t>
            </a:r>
          </a:p>
          <a:p>
            <a:r>
              <a:rPr lang="en-US" sz="2000" dirty="0"/>
              <a:t>This analysis does not consider the short or long-term impacts if construction had not taken place.</a:t>
            </a:r>
          </a:p>
          <a:p>
            <a:r>
              <a:rPr lang="en-US" sz="2000" dirty="0"/>
              <a:t>Because the analysis estimates the average effect on individual businesses, it does not capture how the neighborhood as a whole may grow or decline from new businesses entering the neighborhood or established businesses leaving.</a:t>
            </a:r>
          </a:p>
          <a:p>
            <a:r>
              <a:rPr lang="en-US" sz="2000" dirty="0"/>
              <a:t>Further out in the post-construction period, the results are increasingly likely to be affected by factors other than construction. </a:t>
            </a:r>
          </a:p>
        </p:txBody>
      </p:sp>
      <p:sp>
        <p:nvSpPr>
          <p:cNvPr id="4" name="Date Placeholder 3">
            <a:extLst>
              <a:ext uri="{FF2B5EF4-FFF2-40B4-BE49-F238E27FC236}">
                <a16:creationId xmlns:a16="http://schemas.microsoft.com/office/drawing/2014/main" id="{3DB1B33B-2018-4D4F-AB08-D6F02E6C3FA2}"/>
              </a:ext>
            </a:extLst>
          </p:cNvPr>
          <p:cNvSpPr>
            <a:spLocks noGrp="1"/>
          </p:cNvSpPr>
          <p:nvPr>
            <p:ph type="dt" sz="half" idx="10"/>
          </p:nvPr>
        </p:nvSpPr>
        <p:spPr/>
        <p:txBody>
          <a:bodyPr/>
          <a:lstStyle/>
          <a:p>
            <a:pPr>
              <a:defRPr/>
            </a:pPr>
            <a:r>
              <a:rPr lang="en-US" sz="1100"/>
              <a:t>Controller's Office ● City and County of San Francisco </a:t>
            </a:r>
            <a:endParaRPr lang="en-US" sz="1400" dirty="0">
              <a:latin typeface="Calibri" panose="020F0502020204030204" pitchFamily="34" charset="0"/>
            </a:endParaRPr>
          </a:p>
        </p:txBody>
      </p:sp>
      <p:sp>
        <p:nvSpPr>
          <p:cNvPr id="5" name="Slide Number Placeholder 4">
            <a:extLst>
              <a:ext uri="{FF2B5EF4-FFF2-40B4-BE49-F238E27FC236}">
                <a16:creationId xmlns:a16="http://schemas.microsoft.com/office/drawing/2014/main" id="{065DE35F-98FD-4664-A7FF-8E42E9656FB6}"/>
              </a:ext>
            </a:extLst>
          </p:cNvPr>
          <p:cNvSpPr>
            <a:spLocks noGrp="1"/>
          </p:cNvSpPr>
          <p:nvPr>
            <p:ph type="sldNum" sz="quarter" idx="12"/>
          </p:nvPr>
        </p:nvSpPr>
        <p:spPr/>
        <p:txBody>
          <a:bodyPr/>
          <a:lstStyle/>
          <a:p>
            <a:pPr>
              <a:defRPr/>
            </a:pPr>
            <a:fld id="{1A006D75-9FDD-4679-A0DB-05EDA6D1BBC7}" type="slidenum">
              <a:rPr lang="en-US" smtClean="0"/>
              <a:pPr>
                <a:defRPr/>
              </a:pPr>
              <a:t>5</a:t>
            </a:fld>
            <a:endParaRPr lang="en-US" dirty="0"/>
          </a:p>
        </p:txBody>
      </p:sp>
    </p:spTree>
    <p:extLst>
      <p:ext uri="{BB962C8B-B14F-4D97-AF65-F5344CB8AC3E}">
        <p14:creationId xmlns:p14="http://schemas.microsoft.com/office/powerpoint/2010/main" val="266771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a:t>Characteristics of the Six Construction Zones Included in the Analysis</a:t>
            </a:r>
          </a:p>
        </p:txBody>
      </p:sp>
      <p:sp>
        <p:nvSpPr>
          <p:cNvPr id="4" name="Date Placeholder 3"/>
          <p:cNvSpPr>
            <a:spLocks noGrp="1"/>
          </p:cNvSpPr>
          <p:nvPr>
            <p:ph type="dt" sz="half" idx="10"/>
          </p:nvPr>
        </p:nvSpPr>
        <p:spPr/>
        <p:txBody>
          <a:bodyPr numCol="1"/>
          <a:lstStyle/>
          <a:p>
            <a:pPr>
              <a:defRPr/>
            </a:pPr>
            <a:r>
              <a:rPr lang="en-US" sz="1100"/>
              <a:t>Controller's Office ● City and County of San Francisco </a:t>
            </a:r>
            <a:endParaRPr lang="en-US" sz="1400" dirty="0">
              <a:latin typeface="Calibri" panose="020F0502020204030204" pitchFamily="34" charset="0"/>
            </a:endParaRPr>
          </a:p>
        </p:txBody>
      </p:sp>
      <p:sp>
        <p:nvSpPr>
          <p:cNvPr id="5" name="Slide Number Placeholder 4"/>
          <p:cNvSpPr>
            <a:spLocks noGrp="1"/>
          </p:cNvSpPr>
          <p:nvPr>
            <p:ph type="sldNum" sz="quarter" idx="12"/>
          </p:nvPr>
        </p:nvSpPr>
        <p:spPr/>
        <p:txBody>
          <a:bodyPr numCol="1"/>
          <a:lstStyle/>
          <a:p>
            <a:pPr>
              <a:defRPr/>
            </a:pPr>
            <a:fld id="{1A006D75-9FDD-4679-A0DB-05EDA6D1BBC7}" type="slidenum">
              <a:rPr lang="en-US" smtClean="0"/>
              <a:pPr>
                <a:defRPr/>
              </a:pPr>
              <a:t>6</a:t>
            </a:fld>
            <a:endParaRPr lang="en-US" dirty="0"/>
          </a:p>
        </p:txBody>
      </p:sp>
      <p:sp>
        <p:nvSpPr>
          <p:cNvPr id="6" name="rect5"/>
          <p:cNvSpPr txBox="1"/>
          <p:nvPr/>
        </p:nvSpPr>
        <p:spPr>
          <a:xfrm>
            <a:off x="551014" y="1723684"/>
            <a:ext cx="8143806" cy="1224232"/>
          </a:xfrm>
          <a:prstGeom prst="rect">
            <a:avLst/>
          </a:prstGeom>
          <a:noFill/>
        </p:spPr>
        <p:txBody>
          <a:bodyPr wrap="square"/>
          <a:lstStyle/>
          <a:p>
            <a:pPr marL="342900" indent="-342900">
              <a:spcBef>
                <a:spcPct val="20000"/>
              </a:spcBef>
              <a:buChar char="•"/>
            </a:pPr>
            <a:r>
              <a:rPr dirty="0">
                <a:latin typeface="Calibri Light" panose="020F0302020204030204" pitchFamily="34" charset="0"/>
              </a:rPr>
              <a:t>To be included in our analysis, a construction zone must be</a:t>
            </a:r>
            <a:r>
              <a:rPr lang="en-US" dirty="0">
                <a:latin typeface="Calibri Light" panose="020F0302020204030204" pitchFamily="34" charset="0"/>
              </a:rPr>
              <a:t> a well-defined geographic area with accurate start and end dates. It must also be large enough to give reliable statistical conclusions.</a:t>
            </a:r>
          </a:p>
          <a:p>
            <a:pPr marL="342900" indent="-342900">
              <a:spcBef>
                <a:spcPct val="20000"/>
              </a:spcBef>
              <a:buChar char="•"/>
            </a:pPr>
            <a:r>
              <a:rPr lang="en-US" dirty="0">
                <a:latin typeface="Calibri Light" panose="020F0302020204030204" pitchFamily="34" charset="0"/>
              </a:rPr>
              <a:t>We have so far identified these six construction zones:</a:t>
            </a:r>
            <a:endParaRPr dirty="0">
              <a:latin typeface="Calibri Light" panose="020F0302020204030204" pitchFamily="34" charset="0"/>
            </a:endParaRPr>
          </a:p>
        </p:txBody>
      </p:sp>
      <p:pic>
        <p:nvPicPr>
          <p:cNvPr id="7" name="Content Placeholder 6">
            <a:extLst>
              <a:ext uri="{FF2B5EF4-FFF2-40B4-BE49-F238E27FC236}">
                <a16:creationId xmlns:a16="http://schemas.microsoft.com/office/drawing/2014/main" id="{E0688578-67D2-4079-9C28-BCB274C681F4}"/>
              </a:ext>
            </a:extLst>
          </p:cNvPr>
          <p:cNvPicPr>
            <a:picLocks noGrp="1" noChangeAspect="1"/>
          </p:cNvPicPr>
          <p:nvPr>
            <p:ph idx="1"/>
          </p:nvPr>
        </p:nvPicPr>
        <p:blipFill>
          <a:blip r:embed="rId2"/>
          <a:stretch>
            <a:fillRect/>
          </a:stretch>
        </p:blipFill>
        <p:spPr>
          <a:xfrm>
            <a:off x="645783" y="3302759"/>
            <a:ext cx="8049037" cy="2303594"/>
          </a:xfrm>
          <a:prstGeom prst="rect">
            <a:avLst/>
          </a:prstGeom>
        </p:spPr>
      </p:pic>
    </p:spTree>
    <p:extLst>
      <p:ext uri="{BB962C8B-B14F-4D97-AF65-F5344CB8AC3E}">
        <p14:creationId xmlns:p14="http://schemas.microsoft.com/office/powerpoint/2010/main" val="302142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The Methodology: Choosing a Benchmark</a:t>
            </a:r>
            <a:endParaRPr lang="en-US"/>
          </a:p>
        </p:txBody>
      </p:sp>
      <p:sp>
        <p:nvSpPr>
          <p:cNvPr id="6" name="Content Placeholder 2"/>
          <p:cNvSpPr>
            <a:spLocks noGrp="1"/>
          </p:cNvSpPr>
          <p:nvPr>
            <p:ph idx="1"/>
          </p:nvPr>
        </p:nvSpPr>
        <p:spPr/>
        <p:txBody>
          <a:bodyPr/>
          <a:lstStyle/>
          <a:p>
            <a:r>
              <a:rPr sz="1800" dirty="0"/>
              <a:t>We use a regression analysis to estimate how businesses in the construction zone fared on average during and after construction relative to the three year period prior to construction.</a:t>
            </a:r>
          </a:p>
          <a:p>
            <a:r>
              <a:rPr sz="1800" dirty="0"/>
              <a:t>For each construction zone, we select an area not affected by construction that serves as the "benchmark" for how businesses in the construction zone would have performed but for the construction.</a:t>
            </a:r>
            <a:endParaRPr lang="en-US" sz="1800" dirty="0"/>
          </a:p>
          <a:p>
            <a:r>
              <a:rPr sz="1800" dirty="0"/>
              <a:t>Our work so far has used three different benchmarks: (1) the zip code where the construction was located; (2) the zip code and all adjacent zip codes; and (3) all of San Francisco.</a:t>
            </a:r>
            <a:endParaRPr lang="en-US" sz="1800" dirty="0"/>
          </a:p>
          <a:p>
            <a:r>
              <a:rPr sz="1800" dirty="0"/>
              <a:t>In the six construction zones, the chosen benchmark made little difference in the estimated effect of construction. The results that follow come only from benchmark (1).</a:t>
            </a:r>
            <a:endParaRPr lang="en-US" sz="1800" dirty="0"/>
          </a:p>
          <a:p>
            <a:r>
              <a:rPr lang="en-US" sz="1800" dirty="0"/>
              <a:t>We also control for industry and time period, so the comparison between the construction zone and the benchmark reflects differences in the distribution of industries over time.</a:t>
            </a:r>
            <a:endParaRPr sz="1800" dirty="0"/>
          </a:p>
          <a:p>
            <a:endParaRPr dirty="0"/>
          </a:p>
        </p:txBody>
      </p:sp>
      <p:sp>
        <p:nvSpPr>
          <p:cNvPr id="4" name="Rectangle 4"/>
          <p:cNvSpPr>
            <a:spLocks noGrp="1" noChangeArrowheads="1"/>
          </p:cNvSpPr>
          <p:nvPr>
            <p:ph type="dt" sz="half" idx="10"/>
          </p:nvPr>
        </p:nvSpPr>
        <p:spPr/>
        <p:txBody>
          <a:bodyPr numCol="1"/>
          <a:lstStyle>
            <a:lvl1pPr>
              <a:defRPr sz="1200">
                <a:solidFill>
                  <a:schemeClr val="accent2">
                    <a:lumMod val="75000"/>
                  </a:schemeClr>
                </a:solidFill>
                <a:latin typeface="Calibri Light" panose="020F0302020204030204" pitchFamily="34" charset="0"/>
              </a:defRPr>
            </a:lvl1pPr>
          </a:lstStyle>
          <a:p>
            <a:pPr>
              <a:defRPr/>
            </a:pPr>
            <a:r>
              <a:rPr lang="en-US" sz="1100"/>
              <a:t>Controller's Office ● City and County of San Francisco </a:t>
            </a:r>
            <a:endParaRPr lang="en-US" sz="1400" dirty="0">
              <a:latin typeface="Calibri" panose="020F0502020204030204" pitchFamily="34" charset="0"/>
            </a:endParaRPr>
          </a:p>
        </p:txBody>
      </p:sp>
      <p:sp>
        <p:nvSpPr>
          <p:cNvPr id="7" name="Slide Number Placeholder 10"/>
          <p:cNvSpPr>
            <a:spLocks noGrp="1"/>
          </p:cNvSpPr>
          <p:nvPr>
            <p:ph type="sldNum" sz="quarter" idx="12"/>
          </p:nvPr>
        </p:nvSpPr>
        <p:spPr/>
        <p:txBody>
          <a:bodyPr numCol="1"/>
          <a:lstStyle>
            <a:lvl1pPr algn="r">
              <a:defRPr sz="1200"/>
            </a:lvl1pPr>
          </a:lstStyle>
          <a:p>
            <a:pPr>
              <a:defRPr/>
            </a:pPr>
            <a:fld id="{1A006D75-9FDD-4679-A0DB-05EDA6D1BBC7}"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a:t>The </a:t>
            </a:r>
            <a:r>
              <a:rPr lang="en-US" dirty="0"/>
              <a:t>Average Change in Sales Tax Revenue</a:t>
            </a:r>
            <a:r>
              <a:rPr dirty="0"/>
              <a:t> During Construction</a:t>
            </a:r>
            <a:endParaRPr lang="en-US" dirty="0"/>
          </a:p>
        </p:txBody>
      </p:sp>
      <p:sp>
        <p:nvSpPr>
          <p:cNvPr id="3" name="Content Placeholder 2"/>
          <p:cNvSpPr>
            <a:spLocks noGrp="1"/>
          </p:cNvSpPr>
          <p:nvPr>
            <p:ph idx="1"/>
          </p:nvPr>
        </p:nvSpPr>
        <p:spPr/>
        <p:txBody>
          <a:bodyPr numCol="1"/>
          <a:lstStyle/>
          <a:p>
            <a:endParaRPr lang="en-US" dirty="0"/>
          </a:p>
          <a:p>
            <a:endParaRPr lang="en-US" dirty="0"/>
          </a:p>
        </p:txBody>
      </p:sp>
      <p:sp>
        <p:nvSpPr>
          <p:cNvPr id="4" name="Date Placeholder 3"/>
          <p:cNvSpPr>
            <a:spLocks noGrp="1"/>
          </p:cNvSpPr>
          <p:nvPr>
            <p:ph type="dt" sz="half" idx="10"/>
          </p:nvPr>
        </p:nvSpPr>
        <p:spPr/>
        <p:txBody>
          <a:bodyPr numCol="1"/>
          <a:lstStyle/>
          <a:p>
            <a:pPr>
              <a:defRPr/>
            </a:pPr>
            <a:r>
              <a:rPr lang="en-US" sz="1100"/>
              <a:t>Controller's Office ● City and County of San Francisco </a:t>
            </a:r>
            <a:endParaRPr lang="en-US" sz="1400" dirty="0">
              <a:latin typeface="Calibri" panose="020F0502020204030204" pitchFamily="34" charset="0"/>
            </a:endParaRPr>
          </a:p>
        </p:txBody>
      </p:sp>
      <p:sp>
        <p:nvSpPr>
          <p:cNvPr id="5" name="Slide Number Placeholder 4"/>
          <p:cNvSpPr>
            <a:spLocks noGrp="1"/>
          </p:cNvSpPr>
          <p:nvPr>
            <p:ph type="sldNum" sz="quarter" idx="12"/>
          </p:nvPr>
        </p:nvSpPr>
        <p:spPr/>
        <p:txBody>
          <a:bodyPr numCol="1"/>
          <a:lstStyle/>
          <a:p>
            <a:pPr>
              <a:defRPr/>
            </a:pPr>
            <a:fld id="{1A006D75-9FDD-4679-A0DB-05EDA6D1BBC7}" type="slidenum">
              <a:rPr lang="en-US" smtClean="0"/>
              <a:pPr>
                <a:defRPr/>
              </a:pPr>
              <a:t>8</a:t>
            </a:fld>
            <a:endParaRPr lang="en-US" dirty="0"/>
          </a:p>
        </p:txBody>
      </p:sp>
      <p:sp>
        <p:nvSpPr>
          <p:cNvPr id="7" name="TextBox 6"/>
          <p:cNvSpPr txBox="1"/>
          <p:nvPr/>
        </p:nvSpPr>
        <p:spPr>
          <a:xfrm>
            <a:off x="858251" y="5876834"/>
            <a:ext cx="6765758" cy="276999"/>
          </a:xfrm>
          <a:prstGeom prst="rect">
            <a:avLst/>
          </a:prstGeom>
          <a:noFill/>
        </p:spPr>
        <p:txBody>
          <a:bodyPr wrap="square" rtlCol="0">
            <a:spAutoFit/>
          </a:bodyPr>
          <a:lstStyle/>
          <a:p>
            <a:r>
              <a:rPr lang="en-US" sz="1200" dirty="0"/>
              <a:t>Note: Dashes indicate the estimated average change was not statistically significant.</a:t>
            </a:r>
          </a:p>
        </p:txBody>
      </p:sp>
      <p:pic>
        <p:nvPicPr>
          <p:cNvPr id="6" name="Picture 5">
            <a:extLst>
              <a:ext uri="{FF2B5EF4-FFF2-40B4-BE49-F238E27FC236}">
                <a16:creationId xmlns:a16="http://schemas.microsoft.com/office/drawing/2014/main" id="{B09F258F-D5CB-4184-82BD-AFA6961CB7A9}"/>
              </a:ext>
            </a:extLst>
          </p:cNvPr>
          <p:cNvPicPr>
            <a:picLocks noChangeAspect="1"/>
          </p:cNvPicPr>
          <p:nvPr/>
        </p:nvPicPr>
        <p:blipFill>
          <a:blip r:embed="rId3"/>
          <a:stretch>
            <a:fillRect/>
          </a:stretch>
        </p:blipFill>
        <p:spPr>
          <a:xfrm>
            <a:off x="1251710" y="1636674"/>
            <a:ext cx="7043803" cy="4235825"/>
          </a:xfrm>
          <a:prstGeom prst="rect">
            <a:avLst/>
          </a:prstGeom>
        </p:spPr>
      </p:pic>
    </p:spTree>
    <p:extLst>
      <p:ext uri="{BB962C8B-B14F-4D97-AF65-F5344CB8AC3E}">
        <p14:creationId xmlns:p14="http://schemas.microsoft.com/office/powerpoint/2010/main" val="39260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Change in Taxable Sales for Castro Street Businesses</a:t>
            </a:r>
            <a:br>
              <a:rPr lang="en-US" dirty="0"/>
            </a:br>
            <a:r>
              <a:rPr lang="en-US" dirty="0"/>
              <a:t>One Year Prior to Construction to the First Full Quarter of Construction</a:t>
            </a:r>
          </a:p>
        </p:txBody>
      </p:sp>
      <p:sp>
        <p:nvSpPr>
          <p:cNvPr id="4" name="Date Placeholder 3"/>
          <p:cNvSpPr>
            <a:spLocks noGrp="1"/>
          </p:cNvSpPr>
          <p:nvPr>
            <p:ph type="dt" sz="half" idx="10"/>
          </p:nvPr>
        </p:nvSpPr>
        <p:spPr/>
        <p:txBody>
          <a:bodyPr/>
          <a:lstStyle/>
          <a:p>
            <a:pPr>
              <a:defRPr/>
            </a:pPr>
            <a:r>
              <a:rPr lang="en-US" sz="1100"/>
              <a:t>Controller's Office ● City and County of San Francisco </a:t>
            </a:r>
            <a:endParaRPr lang="en-US" sz="14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1A006D75-9FDD-4679-A0DB-05EDA6D1BBC7}" type="slidenum">
              <a:rPr lang="en-US" smtClean="0"/>
              <a:pPr>
                <a:defRPr/>
              </a:pPr>
              <a:t>9</a:t>
            </a:fld>
            <a:endParaRPr lang="en-US" dirty="0"/>
          </a:p>
        </p:txBody>
      </p:sp>
      <p:pic>
        <p:nvPicPr>
          <p:cNvPr id="7" name="Picture 6">
            <a:extLst>
              <a:ext uri="{FF2B5EF4-FFF2-40B4-BE49-F238E27FC236}">
                <a16:creationId xmlns:a16="http://schemas.microsoft.com/office/drawing/2014/main" id="{1F28A6BC-D4FC-41D7-9EC7-6DD618D472D6}"/>
              </a:ext>
            </a:extLst>
          </p:cNvPr>
          <p:cNvPicPr>
            <a:picLocks noChangeAspect="1"/>
          </p:cNvPicPr>
          <p:nvPr/>
        </p:nvPicPr>
        <p:blipFill>
          <a:blip r:embed="rId2"/>
          <a:stretch>
            <a:fillRect/>
          </a:stretch>
        </p:blipFill>
        <p:spPr>
          <a:xfrm>
            <a:off x="858251" y="1475080"/>
            <a:ext cx="7836569" cy="4812676"/>
          </a:xfrm>
          <a:prstGeom prst="rect">
            <a:avLst/>
          </a:prstGeom>
        </p:spPr>
      </p:pic>
    </p:spTree>
    <p:extLst>
      <p:ext uri="{BB962C8B-B14F-4D97-AF65-F5344CB8AC3E}">
        <p14:creationId xmlns:p14="http://schemas.microsoft.com/office/powerpoint/2010/main" val="3195236323"/>
      </p:ext>
    </p:extLst>
  </p:cSld>
  <p:clrMapOvr>
    <a:masterClrMapping/>
  </p:clrMapOvr>
</p:sld>
</file>

<file path=ppt/theme/theme1.xml><?xml version="1.0" encoding="utf-8"?>
<a:theme xmlns:a="http://schemas.openxmlformats.org/drawingml/2006/main" name="Controller Template 1015">
  <a:themeElements>
    <a:clrScheme name="cca out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ca outlin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ca out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ca out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ca out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ca out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ca out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ca out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ca out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ca out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ca out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ca out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ca out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ca out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Controller Template 1015</Template>
  <TotalTime>0</TotalTime>
  <Words>1019</Words>
  <Application>Microsoft Office PowerPoint</Application>
  <PresentationFormat>On-screen Show (4:3)</PresentationFormat>
  <Paragraphs>79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Controller Template 1015</vt:lpstr>
      <vt:lpstr>The Effect of Construction on Local Businesses: Interim Project Update</vt:lpstr>
      <vt:lpstr>The Question: How Do City Construction Projects Affect Local Businesses?</vt:lpstr>
      <vt:lpstr>The Effect of Construction on Neighborhoods: Two Previous Studies</vt:lpstr>
      <vt:lpstr>The Effect of Construction on Sales Tax Revenue from Individual Businesses</vt:lpstr>
      <vt:lpstr>Limitations of the Analysis</vt:lpstr>
      <vt:lpstr>Characteristics of the Six Construction Zones Included in the Analysis</vt:lpstr>
      <vt:lpstr>The Methodology: Choosing a Benchmark</vt:lpstr>
      <vt:lpstr>The Average Change in Sales Tax Revenue During Construction</vt:lpstr>
      <vt:lpstr>Change in Taxable Sales for Castro Street Businesses One Year Prior to Construction to the First Full Quarter of Construction</vt:lpstr>
      <vt:lpstr>The Average Change in Sales Tax after Construction</vt:lpstr>
      <vt:lpstr>Interim Findings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2016-10-11T23:47:17Z</dcterms:created>
  <dcterms:modified xsi:type="dcterms:W3CDTF">2017-09-20T00:16:39Z</dcterms:modified>
</cp:coreProperties>
</file>